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256" r:id="rId5"/>
    <p:sldId id="266" r:id="rId6"/>
    <p:sldId id="280" r:id="rId7"/>
    <p:sldId id="282" r:id="rId8"/>
    <p:sldId id="284" r:id="rId9"/>
    <p:sldId id="281" r:id="rId10"/>
    <p:sldId id="285" r:id="rId11"/>
    <p:sldId id="286" r:id="rId12"/>
    <p:sldId id="287" r:id="rId13"/>
    <p:sldId id="299" r:id="rId14"/>
    <p:sldId id="295" r:id="rId15"/>
    <p:sldId id="288" r:id="rId16"/>
    <p:sldId id="296" r:id="rId17"/>
    <p:sldId id="294" r:id="rId18"/>
    <p:sldId id="298" r:id="rId19"/>
    <p:sldId id="297" r:id="rId20"/>
    <p:sldId id="289" r:id="rId21"/>
    <p:sldId id="293" r:id="rId22"/>
    <p:sldId id="290" r:id="rId23"/>
    <p:sldId id="291" r:id="rId24"/>
    <p:sldId id="292" r:id="rId25"/>
    <p:sldId id="301" r:id="rId26"/>
    <p:sldId id="30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83" d="100"/>
          <a:sy n="83" d="100"/>
        </p:scale>
        <p:origin x="566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23-May-18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23-May-18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23-May-18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23-May-18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23-May-18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23-May-18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23-May-18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23-May-18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23-May-18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23-May-18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23-May-18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23-May-18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uters.com/article/us-cyber-results-idUSKBN1AI2CQ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dnet.com/article/petya-ransomware-cyber-attack-costs-could-hit-300m-for-shipping-giant-maersk/" TargetMode="External"/><Relationship Id="rId2" Type="http://schemas.openxmlformats.org/officeDocument/2006/relationships/hyperlink" Target="https://www.cnet.com/uk/news/largest-ransomware-ever-demand-south-korea-web-host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uters.com/article/us-cyber-results-idUSKBN1AI2CQ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uters.com/article/us-cyber-results-idUSKBN1AI2CQ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isco.com/c/en/us/products/security/advanced-malware-protection/amp-for-email-security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4000"/>
            <a:lum/>
          </a:blip>
          <a:srcRect/>
          <a:stretch>
            <a:fillRect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Ransomware</a:t>
            </a:r>
            <a:endParaRPr sz="7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Andreas Messalas &amp; Marios Krousarlis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CA45CFB-006F-48AE-AB42-7E0B190FBC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25400"/>
            <a:ext cx="7086600" cy="4275106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534FCC-B730-41C1-BEF4-D94A4B18D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4262406"/>
            <a:ext cx="6972300" cy="15293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72B082F-2BFD-4968-97C3-E10A3DA9B8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319" y="5791770"/>
            <a:ext cx="6948062" cy="101543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0D5D0F03-82F0-4D95-B7B2-E4E1A0B31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13553"/>
            <a:ext cx="3200400" cy="3048000"/>
          </a:xfrm>
        </p:spPr>
        <p:txBody>
          <a:bodyPr>
            <a:normAutofit/>
          </a:bodyPr>
          <a:lstStyle/>
          <a:p>
            <a:r>
              <a:rPr lang="en-US" b="1" dirty="0" err="1"/>
              <a:t>Cryptoviral</a:t>
            </a:r>
            <a:r>
              <a:rPr lang="en-US" b="1" dirty="0"/>
              <a:t> extortion</a:t>
            </a:r>
            <a:endParaRPr lang="es-ES" sz="4000" b="1" dirty="0"/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0BE1BE0D-1FE4-42CC-ABA8-E156403136CB}"/>
              </a:ext>
            </a:extLst>
          </p:cNvPr>
          <p:cNvSpPr/>
          <p:nvPr/>
        </p:nvSpPr>
        <p:spPr>
          <a:xfrm>
            <a:off x="9703381" y="114789"/>
            <a:ext cx="457200" cy="4275106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79A412-44CC-4BD0-805A-CBC13BB757E8}"/>
              </a:ext>
            </a:extLst>
          </p:cNvPr>
          <p:cNvSpPr txBox="1"/>
          <p:nvPr/>
        </p:nvSpPr>
        <p:spPr>
          <a:xfrm>
            <a:off x="10427855" y="1352723"/>
            <a:ext cx="1752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Round 1</a:t>
            </a:r>
          </a:p>
          <a:p>
            <a:r>
              <a:rPr lang="en-US" sz="2400" b="1" dirty="0" err="1">
                <a:solidFill>
                  <a:srgbClr val="FF0000"/>
                </a:solidFill>
              </a:rPr>
              <a:t>atacante</a:t>
            </a:r>
            <a:r>
              <a:rPr lang="en-US" sz="2400" b="1" dirty="0">
                <a:solidFill>
                  <a:srgbClr val="FF0000"/>
                </a:solidFill>
              </a:rPr>
              <a:t> →</a:t>
            </a:r>
            <a:r>
              <a:rPr lang="en-US" sz="2400" b="1" dirty="0" err="1">
                <a:solidFill>
                  <a:srgbClr val="FF0000"/>
                </a:solidFill>
              </a:rPr>
              <a:t>víctima</a:t>
            </a:r>
            <a:br>
              <a:rPr lang="en-US" sz="2400" b="1" dirty="0">
                <a:solidFill>
                  <a:srgbClr val="FFC000"/>
                </a:solidFill>
              </a:rPr>
            </a:br>
            <a:endParaRPr lang="en-US" sz="2400" b="1" dirty="0">
              <a:solidFill>
                <a:srgbClr val="FFC000"/>
              </a:solidFill>
            </a:endParaRP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6A8FBC3C-5607-4686-A142-BCA637E9A37A}"/>
              </a:ext>
            </a:extLst>
          </p:cNvPr>
          <p:cNvSpPr/>
          <p:nvPr/>
        </p:nvSpPr>
        <p:spPr>
          <a:xfrm>
            <a:off x="9703381" y="4591884"/>
            <a:ext cx="399473" cy="1289275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B4CC58-C56D-4C1E-BD65-7DE622659076}"/>
              </a:ext>
            </a:extLst>
          </p:cNvPr>
          <p:cNvSpPr txBox="1"/>
          <p:nvPr/>
        </p:nvSpPr>
        <p:spPr>
          <a:xfrm>
            <a:off x="10280641" y="4591884"/>
            <a:ext cx="1752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Round 2</a:t>
            </a:r>
          </a:p>
          <a:p>
            <a:r>
              <a:rPr lang="en-US" sz="2400" b="1" dirty="0" err="1">
                <a:solidFill>
                  <a:srgbClr val="FF0000"/>
                </a:solidFill>
              </a:rPr>
              <a:t>víctima</a:t>
            </a:r>
            <a:r>
              <a:rPr lang="en-US" sz="2400" b="1" dirty="0">
                <a:solidFill>
                  <a:srgbClr val="FF0000"/>
                </a:solidFill>
              </a:rPr>
              <a:t> → </a:t>
            </a:r>
            <a:r>
              <a:rPr lang="en-US" sz="2400" b="1" dirty="0" err="1">
                <a:solidFill>
                  <a:srgbClr val="FF0000"/>
                </a:solidFill>
              </a:rPr>
              <a:t>atacante</a:t>
            </a:r>
            <a:endParaRPr lang="en-US" sz="2400" b="1" dirty="0">
              <a:solidFill>
                <a:srgbClr val="FFC000"/>
              </a:solidFill>
            </a:endParaRP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A8C1400D-E797-4AA9-AA19-3B728C51CFC6}"/>
              </a:ext>
            </a:extLst>
          </p:cNvPr>
          <p:cNvSpPr/>
          <p:nvPr/>
        </p:nvSpPr>
        <p:spPr>
          <a:xfrm rot="10800000">
            <a:off x="2392494" y="6049153"/>
            <a:ext cx="375235" cy="758047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4F017E-3F37-4FF0-9856-575BE97F2983}"/>
              </a:ext>
            </a:extLst>
          </p:cNvPr>
          <p:cNvSpPr txBox="1"/>
          <p:nvPr/>
        </p:nvSpPr>
        <p:spPr>
          <a:xfrm>
            <a:off x="444505" y="5684977"/>
            <a:ext cx="1752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Round 3</a:t>
            </a:r>
          </a:p>
          <a:p>
            <a:r>
              <a:rPr lang="en-US" sz="2400" b="1" dirty="0" err="1">
                <a:solidFill>
                  <a:srgbClr val="FF0000"/>
                </a:solidFill>
              </a:rPr>
              <a:t>atacante</a:t>
            </a:r>
            <a:r>
              <a:rPr lang="en-US" sz="2400" b="1" dirty="0">
                <a:solidFill>
                  <a:srgbClr val="FF0000"/>
                </a:solidFill>
              </a:rPr>
              <a:t> → </a:t>
            </a:r>
            <a:r>
              <a:rPr lang="en-US" sz="2400" b="1" dirty="0" err="1">
                <a:solidFill>
                  <a:srgbClr val="FF0000"/>
                </a:solidFill>
              </a:rPr>
              <a:t>víctima</a:t>
            </a:r>
            <a:endParaRPr lang="en-US" sz="24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876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17" grpId="0" animBg="1"/>
      <p:bldP spid="18" grpId="0"/>
      <p:bldP spid="19" grpId="0" animBg="1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Algunas</a:t>
            </a:r>
            <a:r>
              <a:rPr lang="en-US" dirty="0"/>
              <a:t> </a:t>
            </a:r>
            <a:r>
              <a:rPr lang="en-US" dirty="0" err="1"/>
              <a:t>Estadísticas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294902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762000"/>
          </a:xfrm>
        </p:spPr>
        <p:txBody>
          <a:bodyPr>
            <a:normAutofit/>
          </a:bodyPr>
          <a:lstStyle/>
          <a:p>
            <a:r>
              <a:rPr lang="en-US" b="1" dirty="0" err="1"/>
              <a:t>Infecciones</a:t>
            </a:r>
            <a:r>
              <a:rPr lang="en-US" b="1" dirty="0"/>
              <a:t> Ransomware por </a:t>
            </a:r>
            <a:r>
              <a:rPr lang="en-US" b="1" dirty="0" err="1"/>
              <a:t>año</a:t>
            </a:r>
            <a:r>
              <a:rPr lang="en-US" b="1" dirty="0"/>
              <a:t> </a:t>
            </a:r>
            <a:r>
              <a:rPr lang="en-US" sz="2800" b="1" i="1" dirty="0"/>
              <a:t>(miles)</a:t>
            </a:r>
            <a:endParaRPr lang="en-US" b="1" i="1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0ED0D71-22E2-44FE-8967-A893029044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024" y="1828800"/>
            <a:ext cx="8873951" cy="4267200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F9D596B-2F0E-49D8-9A55-D8B6457F992D}"/>
              </a:ext>
            </a:extLst>
          </p:cNvPr>
          <p:cNvSpPr txBox="1"/>
          <p:nvPr/>
        </p:nvSpPr>
        <p:spPr>
          <a:xfrm>
            <a:off x="2057400" y="6280850"/>
            <a:ext cx="259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(</a:t>
            </a:r>
            <a:r>
              <a:rPr lang="en-US" sz="2000" b="1" i="1" dirty="0" err="1"/>
              <a:t>datos</a:t>
            </a:r>
            <a:r>
              <a:rPr lang="en-US" sz="2000" b="1" i="1" dirty="0"/>
              <a:t> por Symantec)</a:t>
            </a:r>
          </a:p>
        </p:txBody>
      </p:sp>
    </p:spTree>
    <p:extLst>
      <p:ext uri="{BB962C8B-B14F-4D97-AF65-F5344CB8AC3E}">
        <p14:creationId xmlns:p14="http://schemas.microsoft.com/office/powerpoint/2010/main" val="376155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762000"/>
          </a:xfrm>
        </p:spPr>
        <p:txBody>
          <a:bodyPr>
            <a:normAutofit/>
          </a:bodyPr>
          <a:lstStyle/>
          <a:p>
            <a:r>
              <a:rPr lang="en-US" b="1" dirty="0" err="1"/>
              <a:t>Infecciones</a:t>
            </a:r>
            <a:r>
              <a:rPr lang="en-US" b="1" dirty="0"/>
              <a:t> Ransomware por </a:t>
            </a:r>
            <a:r>
              <a:rPr lang="en-US" b="1" dirty="0" err="1"/>
              <a:t>mes</a:t>
            </a:r>
            <a:r>
              <a:rPr lang="en-US" b="1" dirty="0"/>
              <a:t> </a:t>
            </a:r>
            <a:r>
              <a:rPr lang="en-US" sz="2800" b="1" i="1" dirty="0"/>
              <a:t>(miles)</a:t>
            </a:r>
            <a:endParaRPr lang="en-US" b="1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D596B-2F0E-49D8-9A55-D8B6457F992D}"/>
              </a:ext>
            </a:extLst>
          </p:cNvPr>
          <p:cNvSpPr txBox="1"/>
          <p:nvPr/>
        </p:nvSpPr>
        <p:spPr>
          <a:xfrm>
            <a:off x="2057400" y="6280850"/>
            <a:ext cx="259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(</a:t>
            </a:r>
            <a:r>
              <a:rPr lang="en-US" sz="2000" b="1" i="1" dirty="0" err="1"/>
              <a:t>datos</a:t>
            </a:r>
            <a:r>
              <a:rPr lang="en-US" sz="2000" b="1" i="1" dirty="0"/>
              <a:t> por Symantec)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CBC6C8D-9288-46BF-84EC-A5904C05BD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991" y="1828800"/>
            <a:ext cx="8344017" cy="4267200"/>
          </a:xfrm>
        </p:spPr>
      </p:pic>
    </p:spTree>
    <p:extLst>
      <p:ext uri="{BB962C8B-B14F-4D97-AF65-F5344CB8AC3E}">
        <p14:creationId xmlns:p14="http://schemas.microsoft.com/office/powerpoint/2010/main" val="35539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762000"/>
          </a:xfrm>
        </p:spPr>
        <p:txBody>
          <a:bodyPr>
            <a:normAutofit/>
          </a:bodyPr>
          <a:lstStyle/>
          <a:p>
            <a:r>
              <a:rPr lang="en-US" b="1" dirty="0" err="1"/>
              <a:t>Cantidad</a:t>
            </a:r>
            <a:r>
              <a:rPr lang="en-US" b="1" dirty="0"/>
              <a:t> </a:t>
            </a:r>
            <a:r>
              <a:rPr lang="en-US" b="1" dirty="0" err="1"/>
              <a:t>típica</a:t>
            </a:r>
            <a:r>
              <a:rPr lang="en-US" b="1" dirty="0"/>
              <a:t> del </a:t>
            </a:r>
            <a:r>
              <a:rPr lang="en-US" b="1" dirty="0" err="1"/>
              <a:t>rescate</a:t>
            </a:r>
            <a:r>
              <a:rPr lang="en-US" b="1" dirty="0"/>
              <a:t> por </a:t>
            </a:r>
            <a:r>
              <a:rPr lang="en-US" b="1" dirty="0" err="1"/>
              <a:t>año</a:t>
            </a:r>
            <a:r>
              <a:rPr lang="en-US" b="1" dirty="0"/>
              <a:t>  </a:t>
            </a:r>
            <a:endParaRPr lang="en-US" b="1" i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AAA8BD-5A7C-4188-819D-2F2BD9CF10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579" y="1828800"/>
            <a:ext cx="8266842" cy="42672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47B632-D21B-40A5-9FD0-86F36C74A3BE}"/>
              </a:ext>
            </a:extLst>
          </p:cNvPr>
          <p:cNvSpPr txBox="1"/>
          <p:nvPr/>
        </p:nvSpPr>
        <p:spPr>
          <a:xfrm>
            <a:off x="2057400" y="6280850"/>
            <a:ext cx="259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(</a:t>
            </a:r>
            <a:r>
              <a:rPr lang="en-US" sz="2000" b="1" i="1" dirty="0" err="1"/>
              <a:t>datos</a:t>
            </a:r>
            <a:r>
              <a:rPr lang="en-US" sz="2000" b="1" i="1" dirty="0"/>
              <a:t> por Symantec)</a:t>
            </a:r>
          </a:p>
        </p:txBody>
      </p:sp>
    </p:spTree>
    <p:extLst>
      <p:ext uri="{BB962C8B-B14F-4D97-AF65-F5344CB8AC3E}">
        <p14:creationId xmlns:p14="http://schemas.microsoft.com/office/powerpoint/2010/main" val="4027674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762000"/>
          </a:xfrm>
        </p:spPr>
        <p:txBody>
          <a:bodyPr>
            <a:normAutofit fontScale="90000"/>
          </a:bodyPr>
          <a:lstStyle/>
          <a:p>
            <a:r>
              <a:rPr lang="es-ES" b="1" dirty="0"/>
              <a:t>Infecciones de Ransomware entre el consumidor y la empresa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47B632-D21B-40A5-9FD0-86F36C74A3BE}"/>
              </a:ext>
            </a:extLst>
          </p:cNvPr>
          <p:cNvSpPr txBox="1"/>
          <p:nvPr/>
        </p:nvSpPr>
        <p:spPr>
          <a:xfrm>
            <a:off x="2057400" y="6280850"/>
            <a:ext cx="259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(</a:t>
            </a:r>
            <a:r>
              <a:rPr lang="en-US" sz="2000" b="1" i="1" dirty="0" err="1"/>
              <a:t>datos</a:t>
            </a:r>
            <a:r>
              <a:rPr lang="en-US" sz="2000" b="1" i="1" dirty="0"/>
              <a:t> por Symantec)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200BEA8-E156-4AAB-93AD-9A6D0FEFBD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687" y="1828800"/>
            <a:ext cx="8398625" cy="4267200"/>
          </a:xfrm>
        </p:spPr>
      </p:pic>
    </p:spTree>
    <p:extLst>
      <p:ext uri="{BB962C8B-B14F-4D97-AF65-F5344CB8AC3E}">
        <p14:creationId xmlns:p14="http://schemas.microsoft.com/office/powerpoint/2010/main" val="1345016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762000"/>
          </a:xfrm>
        </p:spPr>
        <p:txBody>
          <a:bodyPr>
            <a:normAutofit/>
          </a:bodyPr>
          <a:lstStyle/>
          <a:p>
            <a:r>
              <a:rPr lang="es-ES" b="1" dirty="0"/>
              <a:t>Detecciones de Ransomware por región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47B632-D21B-40A5-9FD0-86F36C74A3BE}"/>
              </a:ext>
            </a:extLst>
          </p:cNvPr>
          <p:cNvSpPr txBox="1"/>
          <p:nvPr/>
        </p:nvSpPr>
        <p:spPr>
          <a:xfrm>
            <a:off x="2057400" y="6280850"/>
            <a:ext cx="259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(</a:t>
            </a:r>
            <a:r>
              <a:rPr lang="en-US" sz="2000" b="1" i="1" dirty="0" err="1"/>
              <a:t>datos</a:t>
            </a:r>
            <a:r>
              <a:rPr lang="en-US" sz="2000" b="1" i="1" dirty="0"/>
              <a:t> por Symantec)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FAE74EF-1F88-435E-8CFD-430EE329E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721" y="1828800"/>
            <a:ext cx="8600558" cy="4267200"/>
          </a:xfrm>
        </p:spPr>
      </p:pic>
    </p:spTree>
    <p:extLst>
      <p:ext uri="{BB962C8B-B14F-4D97-AF65-F5344CB8AC3E}">
        <p14:creationId xmlns:p14="http://schemas.microsoft.com/office/powerpoint/2010/main" val="92117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C7F66-5B08-40AD-A705-82019A08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9144000" cy="4267200"/>
          </a:xfrm>
        </p:spPr>
        <p:txBody>
          <a:bodyPr>
            <a:normAutofit/>
          </a:bodyPr>
          <a:lstStyle/>
          <a:p>
            <a:r>
              <a:rPr lang="es-ES" sz="3200" dirty="0"/>
              <a:t>Una de las mayores agencias afectadas por el ataque fueron los hospitales del </a:t>
            </a:r>
            <a:r>
              <a:rPr lang="es-ES" sz="3200" b="1" dirty="0">
                <a:solidFill>
                  <a:srgbClr val="FFC000"/>
                </a:solidFill>
              </a:rPr>
              <a:t>Servicio Nacional de Salud en Inglaterra y Escocia</a:t>
            </a:r>
            <a:r>
              <a:rPr lang="es-ES" sz="3200" dirty="0"/>
              <a:t>, y hasta </a:t>
            </a:r>
            <a:r>
              <a:rPr lang="es-ES" sz="3200" dirty="0">
                <a:solidFill>
                  <a:srgbClr val="FF0000"/>
                </a:solidFill>
              </a:rPr>
              <a:t>70,000 dispositivos </a:t>
            </a:r>
            <a:r>
              <a:rPr lang="es-ES" sz="3200" i="1" dirty="0"/>
              <a:t>(incluidas computadoras, escáneres de MRI, refrigeradores de almacenamiento de sangre y equipos de teatro).</a:t>
            </a:r>
            <a:endParaRPr lang="en-US" sz="3200" dirty="0">
              <a:hlinkClick r:id="rId2"/>
            </a:endParaRPr>
          </a:p>
          <a:p>
            <a:endParaRPr lang="en-US" sz="3200" dirty="0">
              <a:hlinkClick r:id="rId2"/>
            </a:endParaRPr>
          </a:p>
          <a:p>
            <a:pPr marL="0" indent="0">
              <a:buNone/>
            </a:pPr>
            <a:endParaRPr lang="es-ES" sz="3200" i="1" dirty="0"/>
          </a:p>
        </p:txBody>
      </p:sp>
    </p:spTree>
    <p:extLst>
      <p:ext uri="{BB962C8B-B14F-4D97-AF65-F5344CB8AC3E}">
        <p14:creationId xmlns:p14="http://schemas.microsoft.com/office/powerpoint/2010/main" val="3087105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762000"/>
          </a:xfrm>
        </p:spPr>
        <p:txBody>
          <a:bodyPr>
            <a:normAutofit/>
          </a:bodyPr>
          <a:lstStyle/>
          <a:p>
            <a:r>
              <a:rPr lang="en-US" b="1" dirty="0" err="1"/>
              <a:t>Ejemplos</a:t>
            </a:r>
            <a:r>
              <a:rPr lang="en-US" b="1" dirty="0"/>
              <a:t> de </a:t>
            </a:r>
            <a:r>
              <a:rPr lang="en-US" b="1" dirty="0" err="1"/>
              <a:t>ataques</a:t>
            </a:r>
            <a:r>
              <a:rPr lang="en-US" b="1" dirty="0"/>
              <a:t> a Empresas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C7F66-5B08-40AD-A705-82019A08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9144000" cy="4267200"/>
          </a:xfrm>
        </p:spPr>
        <p:txBody>
          <a:bodyPr>
            <a:normAutofit/>
          </a:bodyPr>
          <a:lstStyle/>
          <a:p>
            <a:r>
              <a:rPr lang="es-ES" sz="3200" b="1" dirty="0" err="1">
                <a:hlinkClick r:id="rId2"/>
              </a:rPr>
              <a:t>Nayana</a:t>
            </a:r>
            <a:r>
              <a:rPr lang="es-ES" sz="3200" dirty="0"/>
              <a:t> </a:t>
            </a:r>
            <a:r>
              <a:rPr lang="es-ES" sz="3200" i="1" dirty="0"/>
              <a:t>(web hosting ): pagó un rescate de  </a:t>
            </a:r>
            <a:r>
              <a:rPr lang="en-US" sz="3200" dirty="0"/>
              <a:t>550 Bitcoin ~ US $1.6 </a:t>
            </a:r>
            <a:r>
              <a:rPr lang="en-US" sz="3200" dirty="0" err="1"/>
              <a:t>millón</a:t>
            </a:r>
            <a:endParaRPr lang="en-US" sz="3200" dirty="0"/>
          </a:p>
          <a:p>
            <a:r>
              <a:rPr lang="en-US" sz="3200" b="1" dirty="0">
                <a:hlinkClick r:id="rId3"/>
              </a:rPr>
              <a:t>AP Moller-Maersk</a:t>
            </a:r>
            <a:r>
              <a:rPr lang="en-US" sz="3200" b="1" dirty="0"/>
              <a:t> </a:t>
            </a:r>
            <a:r>
              <a:rPr lang="en-US" sz="3200" dirty="0"/>
              <a:t>(</a:t>
            </a:r>
            <a:r>
              <a:rPr lang="en-US" sz="3200" dirty="0" err="1"/>
              <a:t>compañía</a:t>
            </a:r>
            <a:r>
              <a:rPr lang="en-US" sz="3200" dirty="0"/>
              <a:t> de envois): </a:t>
            </a:r>
            <a:r>
              <a:rPr lang="en-US" sz="3200" dirty="0" err="1"/>
              <a:t>perdió</a:t>
            </a:r>
            <a:r>
              <a:rPr lang="en-US" sz="3200" dirty="0"/>
              <a:t> $300 </a:t>
            </a:r>
            <a:r>
              <a:rPr lang="en-US" sz="3200" dirty="0" err="1"/>
              <a:t>millón</a:t>
            </a:r>
            <a:r>
              <a:rPr lang="en-US" sz="3200" dirty="0"/>
              <a:t> de Ransomware</a:t>
            </a:r>
          </a:p>
          <a:p>
            <a:r>
              <a:rPr lang="en-US" sz="3200" b="1" dirty="0">
                <a:solidFill>
                  <a:srgbClr val="00B0F0"/>
                </a:solidFill>
              </a:rPr>
              <a:t>Reckitt Benckiser </a:t>
            </a:r>
            <a:r>
              <a:rPr lang="en-US" sz="3200" b="1" i="1" dirty="0"/>
              <a:t>(</a:t>
            </a:r>
            <a:r>
              <a:rPr lang="en-US" sz="3200" i="1" dirty="0" err="1"/>
              <a:t>Firma</a:t>
            </a:r>
            <a:r>
              <a:rPr lang="en-US" sz="3200" i="1" dirty="0"/>
              <a:t> </a:t>
            </a:r>
            <a:r>
              <a:rPr lang="en-US" sz="3200" i="1" dirty="0" err="1"/>
              <a:t>farmacéutica</a:t>
            </a:r>
            <a:r>
              <a:rPr lang="en-US" sz="3200" i="1" dirty="0"/>
              <a:t>): </a:t>
            </a:r>
            <a:r>
              <a:rPr lang="en-US" sz="3200" dirty="0" err="1"/>
              <a:t>perdió</a:t>
            </a:r>
            <a:r>
              <a:rPr lang="en-US" sz="3200" dirty="0"/>
              <a:t> $117 </a:t>
            </a:r>
            <a:r>
              <a:rPr lang="en-US" sz="3200" dirty="0" err="1"/>
              <a:t>millón</a:t>
            </a:r>
            <a:r>
              <a:rPr lang="en-US" sz="3200" dirty="0"/>
              <a:t> </a:t>
            </a:r>
            <a:endParaRPr lang="en-US" sz="3200" i="1" dirty="0"/>
          </a:p>
          <a:p>
            <a:endParaRPr lang="en-US" sz="3200" dirty="0"/>
          </a:p>
          <a:p>
            <a:endParaRPr lang="en-US" sz="3200" dirty="0">
              <a:hlinkClick r:id="rId4"/>
            </a:endParaRPr>
          </a:p>
          <a:p>
            <a:endParaRPr lang="en-US" sz="3200" dirty="0">
              <a:hlinkClick r:id="rId4"/>
            </a:endParaRPr>
          </a:p>
          <a:p>
            <a:pPr marL="0" indent="0">
              <a:buNone/>
            </a:pPr>
            <a:endParaRPr lang="es-ES" sz="3200" i="1" dirty="0"/>
          </a:p>
        </p:txBody>
      </p:sp>
    </p:spTree>
    <p:extLst>
      <p:ext uri="{BB962C8B-B14F-4D97-AF65-F5344CB8AC3E}">
        <p14:creationId xmlns:p14="http://schemas.microsoft.com/office/powerpoint/2010/main" val="123039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762000"/>
          </a:xfrm>
        </p:spPr>
        <p:txBody>
          <a:bodyPr>
            <a:normAutofit/>
          </a:bodyPr>
          <a:lstStyle/>
          <a:p>
            <a:r>
              <a:rPr lang="en-US" b="1" dirty="0" err="1"/>
              <a:t>Otras</a:t>
            </a:r>
            <a:r>
              <a:rPr lang="en-US" b="1" dirty="0"/>
              <a:t> Empresas </a:t>
            </a:r>
            <a:r>
              <a:rPr lang="en-US" b="1" dirty="0" err="1"/>
              <a:t>afectadas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C7F66-5B08-40AD-A705-82019A08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9144000" cy="4267200"/>
          </a:xfrm>
        </p:spPr>
        <p:txBody>
          <a:bodyPr>
            <a:normAutofit fontScale="85000" lnSpcReduction="10000"/>
          </a:bodyPr>
          <a:lstStyle/>
          <a:p>
            <a:r>
              <a:rPr lang="en-US" sz="3200" b="1" dirty="0">
                <a:hlinkClick r:id="rId2"/>
              </a:rPr>
              <a:t>Beiersdorf</a:t>
            </a:r>
            <a:r>
              <a:rPr lang="en-US" sz="3200" dirty="0"/>
              <a:t>: </a:t>
            </a:r>
            <a:r>
              <a:rPr lang="es-ES" sz="3200" dirty="0"/>
              <a:t>el ataque ha impactado sus resultados semestrales, debido a retrasos en el envío y la producción</a:t>
            </a:r>
            <a:endParaRPr lang="en-US" sz="3200" b="1" dirty="0"/>
          </a:p>
          <a:p>
            <a:pPr fontAlgn="base"/>
            <a:r>
              <a:rPr lang="en-US" sz="3200" b="1" dirty="0">
                <a:solidFill>
                  <a:srgbClr val="00B0F0"/>
                </a:solidFill>
              </a:rPr>
              <a:t>Rosneft</a:t>
            </a:r>
            <a:r>
              <a:rPr lang="en-US" sz="3200" b="1" dirty="0"/>
              <a:t> </a:t>
            </a:r>
            <a:r>
              <a:rPr lang="en-US" sz="3200" b="1" i="1" dirty="0"/>
              <a:t>(</a:t>
            </a:r>
            <a:r>
              <a:rPr lang="es-ES" sz="3200" i="1" dirty="0"/>
              <a:t>El principal productor de petróleo de Rusia)</a:t>
            </a:r>
            <a:endParaRPr lang="en-US" sz="3200" i="1" dirty="0"/>
          </a:p>
          <a:p>
            <a:r>
              <a:rPr lang="es-ES" sz="3200" b="1" dirty="0">
                <a:solidFill>
                  <a:srgbClr val="00B0F0"/>
                </a:solidFill>
              </a:rPr>
              <a:t>Mondelez</a:t>
            </a:r>
            <a:r>
              <a:rPr lang="es-ES" sz="3200" b="1" dirty="0"/>
              <a:t> (</a:t>
            </a:r>
            <a:r>
              <a:rPr lang="es-ES" sz="3200" i="1" dirty="0"/>
              <a:t>fabricante de galletas Oreo)</a:t>
            </a:r>
          </a:p>
          <a:p>
            <a:r>
              <a:rPr lang="en-US" sz="3200" b="1" dirty="0">
                <a:solidFill>
                  <a:srgbClr val="00B0F0"/>
                </a:solidFill>
              </a:rPr>
              <a:t>FedEx</a:t>
            </a:r>
          </a:p>
          <a:p>
            <a:r>
              <a:rPr lang="en-US" sz="3200" b="1" dirty="0" err="1">
                <a:solidFill>
                  <a:srgbClr val="00B0F0"/>
                </a:solidFill>
              </a:rPr>
              <a:t>Deutsce</a:t>
            </a:r>
            <a:r>
              <a:rPr lang="en-US" sz="3200" b="1" dirty="0">
                <a:solidFill>
                  <a:srgbClr val="00B0F0"/>
                </a:solidFill>
              </a:rPr>
              <a:t> Bank</a:t>
            </a:r>
          </a:p>
          <a:p>
            <a:r>
              <a:rPr lang="en-US" sz="3200" b="1" dirty="0">
                <a:solidFill>
                  <a:srgbClr val="00B0F0"/>
                </a:solidFill>
              </a:rPr>
              <a:t>Nissan Motor</a:t>
            </a:r>
          </a:p>
          <a:p>
            <a:r>
              <a:rPr lang="en-US" sz="3200" b="1" dirty="0">
                <a:solidFill>
                  <a:srgbClr val="00B0F0"/>
                </a:solidFill>
              </a:rPr>
              <a:t>Renault</a:t>
            </a:r>
            <a:endParaRPr lang="es-ES" sz="3200" i="1" dirty="0">
              <a:solidFill>
                <a:srgbClr val="00B0F0"/>
              </a:solidFill>
            </a:endParaRPr>
          </a:p>
          <a:p>
            <a:endParaRPr lang="es-ES" sz="3200" b="1" dirty="0"/>
          </a:p>
        </p:txBody>
      </p:sp>
    </p:spTree>
    <p:extLst>
      <p:ext uri="{BB962C8B-B14F-4D97-AF65-F5344CB8AC3E}">
        <p14:creationId xmlns:p14="http://schemas.microsoft.com/office/powerpoint/2010/main" val="2706235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i="1" dirty="0"/>
              <a:t>¿</a:t>
            </a:r>
            <a:r>
              <a:rPr lang="en-US" sz="4000" b="1" i="1" dirty="0" err="1"/>
              <a:t>Qué</a:t>
            </a:r>
            <a:r>
              <a:rPr lang="en-US" sz="4000" b="1" i="1" dirty="0"/>
              <a:t> es Ransomware?</a:t>
            </a:r>
            <a:endParaRPr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C7F66-5B08-40AD-A705-82019A08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2057400"/>
            <a:ext cx="9144000" cy="4038600"/>
          </a:xfrm>
        </p:spPr>
        <p:txBody>
          <a:bodyPr/>
          <a:lstStyle/>
          <a:p>
            <a:r>
              <a:rPr lang="es-ES" sz="2800" dirty="0" err="1"/>
              <a:t>Ransomware</a:t>
            </a:r>
            <a:r>
              <a:rPr lang="es-ES" sz="2800" dirty="0"/>
              <a:t> es un software malicioso que encripta archivos en su computadora o lo bloquea por completo.</a:t>
            </a:r>
            <a:r>
              <a:rPr lang="en-US" sz="2800" dirty="0"/>
              <a:t> </a:t>
            </a:r>
          </a:p>
          <a:p>
            <a:r>
              <a:rPr lang="es-ES" sz="2800" dirty="0"/>
              <a:t>Se propaga por piratas informáticos que luego exigen un rescate (preferiblemente pagado en bitcoins), diciendo que, si pagas, recibirás la clave de descifrado para recuperar tus archivos.</a:t>
            </a:r>
            <a:endParaRPr lang="el-GR" sz="2800" dirty="0"/>
          </a:p>
          <a:p>
            <a:pPr marL="0" indent="0">
              <a:buNone/>
            </a:pPr>
            <a:endParaRPr lang="el-G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762000"/>
          </a:xfrm>
        </p:spPr>
        <p:txBody>
          <a:bodyPr>
            <a:normAutofit/>
          </a:bodyPr>
          <a:lstStyle/>
          <a:p>
            <a:r>
              <a:rPr lang="en-US" b="1" dirty="0"/>
              <a:t>¿</a:t>
            </a:r>
            <a:r>
              <a:rPr lang="en-US" b="1" dirty="0" err="1"/>
              <a:t>Cuántas</a:t>
            </a:r>
            <a:r>
              <a:rPr lang="en-US" b="1" dirty="0"/>
              <a:t> personas pagan?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C7F66-5B08-40AD-A705-82019A08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9144000" cy="4267200"/>
          </a:xfrm>
        </p:spPr>
        <p:txBody>
          <a:bodyPr>
            <a:normAutofit/>
          </a:bodyPr>
          <a:lstStyle/>
          <a:p>
            <a:r>
              <a:rPr lang="es-ES" sz="3200" b="1" dirty="0"/>
              <a:t>Según Norton </a:t>
            </a:r>
            <a:r>
              <a:rPr lang="es-ES" sz="3200" b="1" dirty="0" err="1"/>
              <a:t>Cyber</a:t>
            </a:r>
            <a:r>
              <a:rPr lang="es-ES" sz="3200" b="1" dirty="0"/>
              <a:t> Security </a:t>
            </a:r>
            <a:r>
              <a:rPr lang="es-ES" sz="3200" b="1" dirty="0" err="1"/>
              <a:t>Insight</a:t>
            </a:r>
            <a:r>
              <a:rPr lang="es-ES" sz="3200" b="1" dirty="0"/>
              <a:t>, el </a:t>
            </a:r>
            <a:r>
              <a:rPr lang="es-ES" sz="3200" b="1" dirty="0">
                <a:solidFill>
                  <a:srgbClr val="FFC000"/>
                </a:solidFill>
              </a:rPr>
              <a:t>34 %</a:t>
            </a:r>
            <a:r>
              <a:rPr lang="es-ES" sz="3200" b="1" dirty="0"/>
              <a:t> de las víctimas paga el rescate.</a:t>
            </a:r>
          </a:p>
          <a:p>
            <a:r>
              <a:rPr lang="es-ES" sz="3200" b="1" dirty="0"/>
              <a:t>Esta proporción se eleva al </a:t>
            </a:r>
            <a:r>
              <a:rPr lang="es-ES" sz="3200" b="1" dirty="0">
                <a:solidFill>
                  <a:srgbClr val="FFC000"/>
                </a:solidFill>
              </a:rPr>
              <a:t>64%</a:t>
            </a:r>
            <a:r>
              <a:rPr lang="es-ES" sz="3200" b="1" dirty="0"/>
              <a:t> de las víctimas en los Estados Unidos</a:t>
            </a:r>
          </a:p>
        </p:txBody>
      </p:sp>
    </p:spTree>
    <p:extLst>
      <p:ext uri="{BB962C8B-B14F-4D97-AF65-F5344CB8AC3E}">
        <p14:creationId xmlns:p14="http://schemas.microsoft.com/office/powerpoint/2010/main" val="189762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762000"/>
          </a:xfrm>
        </p:spPr>
        <p:txBody>
          <a:bodyPr>
            <a:normAutofit/>
          </a:bodyPr>
          <a:lstStyle/>
          <a:p>
            <a:r>
              <a:rPr lang="en-US" b="1" dirty="0" err="1"/>
              <a:t>Cómo</a:t>
            </a:r>
            <a:r>
              <a:rPr lang="en-US" b="1" dirty="0"/>
              <a:t> </a:t>
            </a:r>
            <a:r>
              <a:rPr lang="en-US" b="1" dirty="0" err="1"/>
              <a:t>proteger</a:t>
            </a:r>
            <a:r>
              <a:rPr lang="en-US" b="1" dirty="0"/>
              <a:t> </a:t>
            </a:r>
            <a:r>
              <a:rPr lang="en-US" b="1" dirty="0" err="1"/>
              <a:t>nuestro</a:t>
            </a:r>
            <a:r>
              <a:rPr lang="en-US" b="1" dirty="0"/>
              <a:t> </a:t>
            </a:r>
            <a:r>
              <a:rPr lang="en-US" b="1" dirty="0" err="1"/>
              <a:t>sistema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C7F66-5B08-40AD-A705-82019A08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9144000" cy="4267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3600" b="1" dirty="0"/>
              <a:t>Algunas Soluciones: </a:t>
            </a:r>
          </a:p>
          <a:p>
            <a:pPr marL="514350" indent="-514350">
              <a:buAutoNum type="arabicPeriod"/>
            </a:pPr>
            <a:r>
              <a:rPr lang="es-ES" sz="4800" b="1" dirty="0" err="1"/>
              <a:t>Backup</a:t>
            </a:r>
            <a:endParaRPr lang="es-ES" sz="4800" b="1" dirty="0"/>
          </a:p>
          <a:p>
            <a:pPr marL="514350" indent="-514350">
              <a:buAutoNum type="arabicPeriod"/>
            </a:pPr>
            <a:r>
              <a:rPr lang="es-ES" sz="8800" b="1" dirty="0" err="1"/>
              <a:t>Backup</a:t>
            </a:r>
            <a:endParaRPr lang="es-ES" sz="8800" b="1" dirty="0"/>
          </a:p>
          <a:p>
            <a:pPr marL="514350" indent="-514350">
              <a:buAutoNum type="arabicPeriod"/>
            </a:pPr>
            <a:r>
              <a:rPr lang="es-ES" sz="11500" b="1"/>
              <a:t>BACKUP</a:t>
            </a:r>
            <a:endParaRPr lang="es-ES" sz="11500" b="1" dirty="0"/>
          </a:p>
        </p:txBody>
      </p:sp>
    </p:spTree>
    <p:extLst>
      <p:ext uri="{BB962C8B-B14F-4D97-AF65-F5344CB8AC3E}">
        <p14:creationId xmlns:p14="http://schemas.microsoft.com/office/powerpoint/2010/main" val="573843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677400" cy="762000"/>
          </a:xfrm>
        </p:spPr>
        <p:txBody>
          <a:bodyPr>
            <a:normAutofit/>
          </a:bodyPr>
          <a:lstStyle/>
          <a:p>
            <a:r>
              <a:rPr lang="en-US" b="1" dirty="0" err="1"/>
              <a:t>Cómo</a:t>
            </a:r>
            <a:r>
              <a:rPr lang="en-US" b="1" dirty="0"/>
              <a:t> </a:t>
            </a:r>
            <a:r>
              <a:rPr lang="en-US" b="1" dirty="0" err="1"/>
              <a:t>protegen</a:t>
            </a:r>
            <a:r>
              <a:rPr lang="en-US" b="1" dirty="0"/>
              <a:t> las </a:t>
            </a:r>
            <a:r>
              <a:rPr lang="en-US" b="1" dirty="0" err="1"/>
              <a:t>empresas</a:t>
            </a:r>
            <a:r>
              <a:rPr lang="en-US" b="1" dirty="0"/>
              <a:t> sus </a:t>
            </a:r>
            <a:r>
              <a:rPr lang="en-US" b="1" dirty="0" err="1"/>
              <a:t>sistemas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C7F66-5B08-40AD-A705-82019A08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524000"/>
            <a:ext cx="9144000" cy="4572000"/>
          </a:xfrm>
        </p:spPr>
        <p:txBody>
          <a:bodyPr>
            <a:noAutofit/>
          </a:bodyPr>
          <a:lstStyle/>
          <a:p>
            <a:r>
              <a:rPr lang="es-ES" sz="3200" b="1" dirty="0"/>
              <a:t>Sistemas de filtrado  como </a:t>
            </a:r>
            <a:r>
              <a:rPr lang="en-US" sz="3200" b="1" dirty="0">
                <a:solidFill>
                  <a:srgbClr val="FFC000"/>
                </a:solidFill>
                <a:hlinkClick r:id="rId2"/>
              </a:rPr>
              <a:t>Cisco Advanced Malware Protection (AMP) for Email Security</a:t>
            </a:r>
            <a:r>
              <a:rPr lang="en-US" sz="3200" b="1" dirty="0">
                <a:solidFill>
                  <a:srgbClr val="FFC000"/>
                </a:solidFill>
              </a:rPr>
              <a:t> </a:t>
            </a:r>
            <a:r>
              <a:rPr lang="es-ES" sz="3200" b="1" dirty="0"/>
              <a:t>que identifica archivos adjuntos y URL de un Email maliciosos  antes de que se propaguen. </a:t>
            </a:r>
          </a:p>
          <a:p>
            <a:r>
              <a:rPr lang="es-ES" sz="3200" b="1" dirty="0"/>
              <a:t>DNS </a:t>
            </a:r>
            <a:r>
              <a:rPr lang="es-ES" sz="3200" b="1" dirty="0" err="1"/>
              <a:t>layer</a:t>
            </a:r>
            <a:r>
              <a:rPr lang="es-ES" sz="3200" b="1" dirty="0"/>
              <a:t> </a:t>
            </a:r>
            <a:r>
              <a:rPr lang="es-ES" sz="3200" b="1" dirty="0" err="1"/>
              <a:t>protection</a:t>
            </a:r>
            <a:r>
              <a:rPr lang="es-ES" sz="3200" b="1" dirty="0"/>
              <a:t>: bloquee las solicitudes DNS antes de que un dispositivo pueda conectarse a sitios que alojan </a:t>
            </a:r>
            <a:r>
              <a:rPr lang="es-ES" sz="3200" b="1" dirty="0" err="1"/>
              <a:t>ransomware</a:t>
            </a:r>
            <a:r>
              <a:rPr lang="es-ES" sz="3200" b="1" dirty="0"/>
              <a:t>.</a:t>
            </a:r>
          </a:p>
          <a:p>
            <a:pPr marL="0" indent="0">
              <a:buNone/>
            </a:pPr>
            <a:r>
              <a:rPr lang="es-ES" sz="3200" i="1" dirty="0"/>
              <a:t>Por lo general, las grandes empresas tienen un departamento dedicado especialmente a la seguridad de Internet</a:t>
            </a:r>
          </a:p>
        </p:txBody>
      </p:sp>
    </p:spTree>
    <p:extLst>
      <p:ext uri="{BB962C8B-B14F-4D97-AF65-F5344CB8AC3E}">
        <p14:creationId xmlns:p14="http://schemas.microsoft.com/office/powerpoint/2010/main" val="2677540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371600" y="2362200"/>
            <a:ext cx="8763000" cy="1371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92D050"/>
                </a:solidFill>
              </a:rPr>
              <a:t>Gracias por </a:t>
            </a:r>
            <a:r>
              <a:rPr lang="en-US" dirty="0" err="1">
                <a:solidFill>
                  <a:srgbClr val="92D050"/>
                </a:solidFill>
              </a:rPr>
              <a:t>su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 err="1">
                <a:solidFill>
                  <a:srgbClr val="92D050"/>
                </a:solidFill>
              </a:rPr>
              <a:t>atención</a:t>
            </a:r>
            <a:r>
              <a:rPr lang="en-US" dirty="0">
                <a:solidFill>
                  <a:srgbClr val="92D05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12777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1143000"/>
          </a:xfrm>
        </p:spPr>
        <p:txBody>
          <a:bodyPr>
            <a:normAutofit fontScale="90000"/>
          </a:bodyPr>
          <a:lstStyle/>
          <a:p>
            <a:r>
              <a:rPr lang="es-ES" sz="4000" b="1" i="1" dirty="0"/>
              <a:t>El primer ataque Ransomware registrado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C7F66-5B08-40AD-A705-82019A08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2057400"/>
            <a:ext cx="9144000" cy="403860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 </a:t>
            </a:r>
            <a:r>
              <a:rPr lang="es-ES" sz="2800" dirty="0"/>
              <a:t>Ocurrió en 1989, cuando el biólogo evolutivo Joseph </a:t>
            </a:r>
            <a:r>
              <a:rPr lang="es-ES" sz="2800" dirty="0" err="1"/>
              <a:t>Popp</a:t>
            </a:r>
            <a:r>
              <a:rPr lang="es-ES" sz="2800" dirty="0"/>
              <a:t> infectó disquetes con el virus del AIDS </a:t>
            </a:r>
            <a:r>
              <a:rPr lang="es-ES" sz="2800" dirty="0" err="1"/>
              <a:t>Trojan</a:t>
            </a:r>
            <a:r>
              <a:rPr lang="es-ES" sz="2800" dirty="0"/>
              <a:t> y los distribuyó a otros investigadores.</a:t>
            </a:r>
            <a:endParaRPr lang="en-US" sz="2800" dirty="0"/>
          </a:p>
          <a:p>
            <a:r>
              <a:rPr lang="es-ES" sz="2800" dirty="0"/>
              <a:t>El malware no se ejecutó de inmediato, sino que esperó hasta que las víctimas iniciaron sus PC 90 veces.</a:t>
            </a:r>
            <a:endParaRPr lang="en-US" sz="2800" dirty="0"/>
          </a:p>
          <a:p>
            <a:r>
              <a:rPr lang="es-ES" sz="2800" dirty="0"/>
              <a:t>Finalmente, encripto todos los archivos del sistema y solicitó a los usuarios pagar $ 189 para deshacer el daño. Afortunadamente, los expertos idearon herramientas para eliminar el malware y descifrar los archivos infectados.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3898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1143000"/>
          </a:xfrm>
        </p:spPr>
        <p:txBody>
          <a:bodyPr>
            <a:normAutofit/>
          </a:bodyPr>
          <a:lstStyle/>
          <a:p>
            <a:r>
              <a:rPr lang="es-ES" sz="4000" b="1" i="1" dirty="0"/>
              <a:t>¿Cómo se obtiene el </a:t>
            </a:r>
            <a:r>
              <a:rPr lang="es-ES" sz="4000" b="1" i="1" dirty="0" err="1"/>
              <a:t>Ransomware</a:t>
            </a:r>
            <a:r>
              <a:rPr lang="es-ES" sz="4000" b="1" i="1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C7F66-5B08-40AD-A705-82019A08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2057400"/>
            <a:ext cx="9144000" cy="4038600"/>
          </a:xfrm>
        </p:spPr>
        <p:txBody>
          <a:bodyPr>
            <a:normAutofit/>
          </a:bodyPr>
          <a:lstStyle/>
          <a:p>
            <a:r>
              <a:rPr lang="en-US" sz="2800" dirty="0"/>
              <a:t> </a:t>
            </a:r>
            <a:r>
              <a:rPr lang="es-ES" sz="2800" dirty="0" err="1">
                <a:solidFill>
                  <a:srgbClr val="FFC000"/>
                </a:solidFill>
              </a:rPr>
              <a:t>Malspam</a:t>
            </a:r>
            <a:r>
              <a:rPr lang="es-ES" sz="2800" dirty="0"/>
              <a:t>, que es un correo electrónico que se utiliza para entregar malware. El correo electrónico puede incluir archivos adjuntos como archivos PDF o Word. También podría contener enlaces a sitios web. </a:t>
            </a:r>
          </a:p>
          <a:p>
            <a:r>
              <a:rPr lang="es-ES" sz="2800" dirty="0" err="1">
                <a:solidFill>
                  <a:srgbClr val="FFC000"/>
                </a:solidFill>
              </a:rPr>
              <a:t>Malvertising</a:t>
            </a:r>
            <a:r>
              <a:rPr lang="es-ES" sz="2800" dirty="0"/>
              <a:t> usa publicidad en línea para distribuir malware con poca o ninguna interacción del usuario requerida. Al navegar por la web, incluso en sitios legítimos, los usuarios pueden ser dirigidos a servidores criminales sin tener que hacer clic en un anuncio. </a:t>
            </a:r>
            <a:endParaRPr lang="es-ES" sz="2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242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59920DA-923A-445E-910C-ACE5B2AA1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1600200"/>
            <a:ext cx="5867400" cy="12196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8D0B1E1-5677-4FB5-A4C7-0D6FB4A0B0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2819869"/>
            <a:ext cx="2286000" cy="211359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D89DB82-0B01-4661-8E0C-E4ECC97015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600" y="4933462"/>
            <a:ext cx="6866215" cy="181371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8DF4456-4643-4348-B341-C60C6B2AEE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400" y="3083260"/>
            <a:ext cx="4953000" cy="185411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C3D80C2-B550-4393-85CA-0D49FEDAB04E}"/>
              </a:ext>
            </a:extLst>
          </p:cNvPr>
          <p:cNvSpPr txBox="1"/>
          <p:nvPr/>
        </p:nvSpPr>
        <p:spPr>
          <a:xfrm>
            <a:off x="182880" y="2551837"/>
            <a:ext cx="32152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i="1" dirty="0">
                <a:solidFill>
                  <a:srgbClr val="92D050"/>
                </a:solidFill>
                <a:latin typeface="Consolas"/>
                <a:ea typeface="+mj-ea"/>
                <a:cs typeface="+mj-cs"/>
              </a:rPr>
              <a:t>¿Cómo se obtiene el Ransomware?</a:t>
            </a:r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AB254E-3EDC-4E87-B941-7233B7E92E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49163"/>
            <a:ext cx="7620000" cy="16181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55822D-A991-4ACF-AC55-38F051E8BB9F}"/>
              </a:ext>
            </a:extLst>
          </p:cNvPr>
          <p:cNvSpPr txBox="1"/>
          <p:nvPr/>
        </p:nvSpPr>
        <p:spPr>
          <a:xfrm>
            <a:off x="10401300" y="2263493"/>
            <a:ext cx="914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>
                <a:solidFill>
                  <a:srgbClr val="FF0000"/>
                </a:solidFill>
                <a:latin typeface="Athena" panose="02040502050505030304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3071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533400"/>
          </a:xfrm>
        </p:spPr>
        <p:txBody>
          <a:bodyPr>
            <a:normAutofit fontScale="90000"/>
          </a:bodyPr>
          <a:lstStyle/>
          <a:p>
            <a:r>
              <a:rPr lang="es-ES" sz="4000" b="1" i="1" dirty="0"/>
              <a:t>Un escenario típico…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C7F66-5B08-40AD-A705-82019A08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9144000" cy="4267200"/>
          </a:xfrm>
        </p:spPr>
        <p:txBody>
          <a:bodyPr/>
          <a:lstStyle/>
          <a:p>
            <a:r>
              <a:rPr lang="es-ES" sz="3200" b="1" dirty="0"/>
              <a:t>Un hacker quiere atacar a la empresa "</a:t>
            </a:r>
            <a:r>
              <a:rPr lang="es-ES" sz="3200" b="1" dirty="0" err="1">
                <a:solidFill>
                  <a:srgbClr val="FFC000"/>
                </a:solidFill>
              </a:rPr>
              <a:t>Qualicart</a:t>
            </a:r>
            <a:r>
              <a:rPr lang="es-ES" sz="3200" b="1" dirty="0"/>
              <a:t>".</a:t>
            </a:r>
          </a:p>
          <a:p>
            <a:r>
              <a:rPr lang="es-ES" sz="3200" b="1" dirty="0"/>
              <a:t>Crea un dominio con el nombre "</a:t>
            </a:r>
            <a:r>
              <a:rPr lang="es-ES" sz="3200" b="1" dirty="0" err="1">
                <a:solidFill>
                  <a:srgbClr val="FFC000"/>
                </a:solidFill>
              </a:rPr>
              <a:t>Qual</a:t>
            </a:r>
            <a:r>
              <a:rPr lang="es-ES" sz="3200" b="1" dirty="0" err="1">
                <a:solidFill>
                  <a:srgbClr val="FF0000"/>
                </a:solidFill>
              </a:rPr>
              <a:t>l</a:t>
            </a:r>
            <a:r>
              <a:rPr lang="es-ES" sz="3200" b="1" dirty="0" err="1">
                <a:solidFill>
                  <a:srgbClr val="FFC000"/>
                </a:solidFill>
              </a:rPr>
              <a:t>cart</a:t>
            </a:r>
            <a:r>
              <a:rPr lang="es-ES" sz="3200" b="1" dirty="0"/>
              <a:t>" y envía un correo electrónico adjunto con un documento de </a:t>
            </a:r>
            <a:r>
              <a:rPr lang="es-ES" sz="3200" b="1" dirty="0">
                <a:solidFill>
                  <a:srgbClr val="0070C0"/>
                </a:solidFill>
              </a:rPr>
              <a:t>Word</a:t>
            </a:r>
            <a:r>
              <a:rPr lang="es-ES" sz="3200" b="1" dirty="0"/>
              <a:t> a todos los trabajadores de la empresa como CEO.</a:t>
            </a:r>
          </a:p>
          <a:p>
            <a:r>
              <a:rPr lang="es-ES" sz="3200" b="1" dirty="0"/>
              <a:t>Un trabajador “descuidado” abre el archivo adjunto de Word</a:t>
            </a:r>
          </a:p>
          <a:p>
            <a:pPr marL="0" indent="0">
              <a:buNone/>
            </a:pP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04417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533400"/>
          </a:xfrm>
        </p:spPr>
        <p:txBody>
          <a:bodyPr>
            <a:normAutofit fontScale="90000"/>
          </a:bodyPr>
          <a:lstStyle/>
          <a:p>
            <a:r>
              <a:rPr lang="es-ES" sz="4000" b="1" i="1" dirty="0"/>
              <a:t>Un escenario típico…</a:t>
            </a:r>
          </a:p>
        </p:txBody>
      </p:sp>
      <p:pic>
        <p:nvPicPr>
          <p:cNvPr id="7" name="video2">
            <a:hlinkClick r:id="" action="ppaction://media"/>
            <a:extLst>
              <a:ext uri="{FF2B5EF4-FFF2-40B4-BE49-F238E27FC236}">
                <a16:creationId xmlns:a16="http://schemas.microsoft.com/office/drawing/2014/main" id="{A02750FA-E2CD-4C53-A812-9F727E3CC95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" y="914400"/>
            <a:ext cx="11734800" cy="5900947"/>
          </a:xfrm>
        </p:spPr>
      </p:pic>
    </p:spTree>
    <p:extLst>
      <p:ext uri="{BB962C8B-B14F-4D97-AF65-F5344CB8AC3E}">
        <p14:creationId xmlns:p14="http://schemas.microsoft.com/office/powerpoint/2010/main" val="4278879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4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838200"/>
          </a:xfrm>
        </p:spPr>
        <p:txBody>
          <a:bodyPr>
            <a:normAutofit/>
          </a:bodyPr>
          <a:lstStyle/>
          <a:p>
            <a:r>
              <a:rPr lang="es-ES" sz="4000" b="1" i="1" dirty="0"/>
              <a:t>Notas de rescate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55E02A-EEB1-49E1-8AB0-9F4F62A304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600199"/>
            <a:ext cx="4495800" cy="5043055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E710BD-4A41-43C2-ACD5-86A9CCCE87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490" y="1159747"/>
            <a:ext cx="8128110" cy="569825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CDA30C6-8767-41B7-B8E3-A7AE941EDC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46" y="1295400"/>
            <a:ext cx="6193754" cy="51455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76C03B5-2F1D-4CCE-AFDC-3BF81820BC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997756"/>
            <a:ext cx="6860773" cy="58602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CDDC1CC-B070-4066-92FF-8F289E2F3F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543" y="1159747"/>
            <a:ext cx="3350669" cy="504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41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372600" cy="762000"/>
          </a:xfrm>
        </p:spPr>
        <p:txBody>
          <a:bodyPr>
            <a:normAutofit/>
          </a:bodyPr>
          <a:lstStyle/>
          <a:p>
            <a:r>
              <a:rPr lang="es-ES" sz="4000" b="1" i="1" dirty="0"/>
              <a:t>Concepto: </a:t>
            </a:r>
            <a:r>
              <a:rPr lang="en-US" i="1" dirty="0" err="1"/>
              <a:t>cryptoviral</a:t>
            </a:r>
            <a:r>
              <a:rPr lang="en-US" i="1" dirty="0"/>
              <a:t> extortion</a:t>
            </a:r>
            <a:endParaRPr lang="es-ES" sz="4000" b="1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C7F66-5B08-40AD-A705-82019A08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828800"/>
            <a:ext cx="9144000" cy="4267200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rgbClr val="FF0000"/>
                </a:solidFill>
              </a:rPr>
              <a:t>[</a:t>
            </a:r>
            <a:r>
              <a:rPr lang="en-US" sz="3200" b="1" dirty="0" err="1">
                <a:solidFill>
                  <a:srgbClr val="FF0000"/>
                </a:solidFill>
              </a:rPr>
              <a:t>atacante</a:t>
            </a:r>
            <a:r>
              <a:rPr lang="en-US" sz="3200" b="1" dirty="0">
                <a:solidFill>
                  <a:srgbClr val="FF0000"/>
                </a:solidFill>
              </a:rPr>
              <a:t> →</a:t>
            </a:r>
            <a:r>
              <a:rPr lang="en-US" sz="3200" b="1" dirty="0" err="1">
                <a:solidFill>
                  <a:srgbClr val="FF0000"/>
                </a:solidFill>
              </a:rPr>
              <a:t>víctima</a:t>
            </a:r>
            <a:r>
              <a:rPr lang="en-US" sz="3200" b="1" dirty="0">
                <a:solidFill>
                  <a:srgbClr val="FF0000"/>
                </a:solidFill>
              </a:rPr>
              <a:t>] </a:t>
            </a:r>
            <a:r>
              <a:rPr lang="es-ES" sz="3200" b="1" dirty="0"/>
              <a:t>El atacante genera un </a:t>
            </a:r>
            <a:r>
              <a:rPr lang="es-ES" sz="3200" b="1" i="1" dirty="0" err="1">
                <a:solidFill>
                  <a:srgbClr val="FFC000"/>
                </a:solidFill>
              </a:rPr>
              <a:t>key</a:t>
            </a:r>
            <a:r>
              <a:rPr lang="es-ES" sz="3200" b="1" i="1" dirty="0">
                <a:solidFill>
                  <a:srgbClr val="FFC000"/>
                </a:solidFill>
              </a:rPr>
              <a:t> </a:t>
            </a:r>
            <a:r>
              <a:rPr lang="es-ES" sz="3200" b="1" i="1" dirty="0" err="1">
                <a:solidFill>
                  <a:srgbClr val="FFC000"/>
                </a:solidFill>
              </a:rPr>
              <a:t>pair</a:t>
            </a:r>
            <a:r>
              <a:rPr lang="es-ES" sz="3200" b="1" dirty="0"/>
              <a:t> y un </a:t>
            </a:r>
            <a:r>
              <a:rPr lang="es-ES" sz="3200" b="1" i="1" dirty="0" err="1">
                <a:solidFill>
                  <a:srgbClr val="FFC000"/>
                </a:solidFill>
              </a:rPr>
              <a:t>public</a:t>
            </a:r>
            <a:r>
              <a:rPr lang="es-ES" sz="3200" b="1" i="1" dirty="0">
                <a:solidFill>
                  <a:srgbClr val="FFC000"/>
                </a:solidFill>
              </a:rPr>
              <a:t> </a:t>
            </a:r>
            <a:r>
              <a:rPr lang="es-ES" sz="3200" b="1" i="1" dirty="0" err="1">
                <a:solidFill>
                  <a:srgbClr val="FFC000"/>
                </a:solidFill>
              </a:rPr>
              <a:t>key</a:t>
            </a:r>
            <a:r>
              <a:rPr lang="es-ES" sz="3200" b="1" i="1" dirty="0">
                <a:solidFill>
                  <a:srgbClr val="FFC000"/>
                </a:solidFill>
              </a:rPr>
              <a:t> </a:t>
            </a:r>
            <a:r>
              <a:rPr lang="es-ES" sz="3200" b="1" dirty="0"/>
              <a:t>que se coloca en el malware. El malware luego se entrega a la víctima.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rgbClr val="FF0000"/>
                </a:solidFill>
              </a:rPr>
              <a:t>[</a:t>
            </a:r>
            <a:r>
              <a:rPr lang="en-US" sz="3200" b="1" dirty="0" err="1">
                <a:solidFill>
                  <a:srgbClr val="FF0000"/>
                </a:solidFill>
              </a:rPr>
              <a:t>víctima</a:t>
            </a:r>
            <a:r>
              <a:rPr lang="en-US" sz="3200" b="1" dirty="0">
                <a:solidFill>
                  <a:srgbClr val="FF0000"/>
                </a:solidFill>
              </a:rPr>
              <a:t> → </a:t>
            </a:r>
            <a:r>
              <a:rPr lang="en-US" sz="3200" b="1" dirty="0" err="1">
                <a:solidFill>
                  <a:srgbClr val="FF0000"/>
                </a:solidFill>
              </a:rPr>
              <a:t>atacante</a:t>
            </a:r>
            <a:r>
              <a:rPr lang="en-US" sz="3200" b="1" dirty="0">
                <a:solidFill>
                  <a:srgbClr val="FF0000"/>
                </a:solidFill>
              </a:rPr>
              <a:t>] </a:t>
            </a:r>
            <a:r>
              <a:rPr lang="es-ES" sz="3200" b="1" dirty="0"/>
              <a:t>El malware genera un </a:t>
            </a:r>
            <a:r>
              <a:rPr lang="es-ES" sz="3200" b="1" i="1" dirty="0" err="1">
                <a:solidFill>
                  <a:srgbClr val="FFC000"/>
                </a:solidFill>
              </a:rPr>
              <a:t>symmetric</a:t>
            </a:r>
            <a:r>
              <a:rPr lang="es-ES" sz="3200" b="1" i="1" dirty="0">
                <a:solidFill>
                  <a:srgbClr val="FFC000"/>
                </a:solidFill>
              </a:rPr>
              <a:t> </a:t>
            </a:r>
            <a:r>
              <a:rPr lang="es-ES" sz="3200" b="1" i="1" dirty="0" err="1">
                <a:solidFill>
                  <a:srgbClr val="FFC000"/>
                </a:solidFill>
              </a:rPr>
              <a:t>key</a:t>
            </a:r>
            <a:r>
              <a:rPr lang="es-ES" sz="3200" b="1" i="1" dirty="0">
                <a:solidFill>
                  <a:srgbClr val="FFC000"/>
                </a:solidFill>
              </a:rPr>
              <a:t> </a:t>
            </a:r>
            <a:r>
              <a:rPr lang="es-ES" sz="3200" b="1" dirty="0"/>
              <a:t>y cifra los archivos y datos de la víctima con esto. Además, el </a:t>
            </a:r>
            <a:r>
              <a:rPr lang="es-ES" sz="3200" b="1" i="1" dirty="0" err="1">
                <a:solidFill>
                  <a:srgbClr val="FFC000"/>
                </a:solidFill>
              </a:rPr>
              <a:t>symmetric</a:t>
            </a:r>
            <a:r>
              <a:rPr lang="es-ES" sz="3200" b="1" i="1" dirty="0">
                <a:solidFill>
                  <a:srgbClr val="FFC000"/>
                </a:solidFill>
              </a:rPr>
              <a:t> </a:t>
            </a:r>
            <a:r>
              <a:rPr lang="es-ES" sz="3200" b="1" i="1" dirty="0" err="1">
                <a:solidFill>
                  <a:srgbClr val="FFC000"/>
                </a:solidFill>
              </a:rPr>
              <a:t>key</a:t>
            </a:r>
            <a:r>
              <a:rPr lang="es-ES" sz="3200" b="1" i="1" dirty="0">
                <a:solidFill>
                  <a:srgbClr val="FFC000"/>
                </a:solidFill>
              </a:rPr>
              <a:t> </a:t>
            </a:r>
            <a:r>
              <a:rPr lang="es-ES" sz="3200" b="1" dirty="0"/>
              <a:t>se cifra con el </a:t>
            </a:r>
            <a:r>
              <a:rPr lang="es-ES" sz="3200" b="1" i="1" dirty="0" err="1">
                <a:solidFill>
                  <a:srgbClr val="FFC000"/>
                </a:solidFill>
              </a:rPr>
              <a:t>public</a:t>
            </a:r>
            <a:r>
              <a:rPr lang="es-ES" sz="3200" b="1" i="1" dirty="0">
                <a:solidFill>
                  <a:srgbClr val="FFC000"/>
                </a:solidFill>
              </a:rPr>
              <a:t> </a:t>
            </a:r>
            <a:r>
              <a:rPr lang="es-ES" sz="3200" b="1" i="1" dirty="0" err="1">
                <a:solidFill>
                  <a:srgbClr val="FFC000"/>
                </a:solidFill>
              </a:rPr>
              <a:t>key</a:t>
            </a:r>
            <a:r>
              <a:rPr lang="es-ES" sz="3200" b="1" i="1" dirty="0">
                <a:solidFill>
                  <a:srgbClr val="FFC000"/>
                </a:solidFill>
              </a:rPr>
              <a:t> </a:t>
            </a:r>
            <a:r>
              <a:rPr lang="es-ES" sz="3200" b="1" dirty="0"/>
              <a:t>en el malware. Da como resultado un pequeño </a:t>
            </a:r>
            <a:r>
              <a:rPr lang="es-ES" sz="3200" b="1" dirty="0" err="1">
                <a:solidFill>
                  <a:srgbClr val="0070C0"/>
                </a:solidFill>
              </a:rPr>
              <a:t>assymetric</a:t>
            </a:r>
            <a:r>
              <a:rPr lang="es-ES" sz="3200" b="1" dirty="0">
                <a:solidFill>
                  <a:srgbClr val="0070C0"/>
                </a:solidFill>
              </a:rPr>
              <a:t> </a:t>
            </a:r>
            <a:r>
              <a:rPr lang="es-ES" sz="3200" b="1" dirty="0" err="1">
                <a:solidFill>
                  <a:srgbClr val="0070C0"/>
                </a:solidFill>
              </a:rPr>
              <a:t>ciphertext</a:t>
            </a:r>
            <a:r>
              <a:rPr lang="es-ES" sz="3200" b="1" dirty="0"/>
              <a:t>, así como un </a:t>
            </a:r>
            <a:r>
              <a:rPr lang="es-ES" sz="3200" b="1" dirty="0" err="1">
                <a:solidFill>
                  <a:srgbClr val="0070C0"/>
                </a:solidFill>
              </a:rPr>
              <a:t>ciphertext</a:t>
            </a:r>
            <a:r>
              <a:rPr lang="es-ES" sz="3200" b="1" dirty="0">
                <a:solidFill>
                  <a:srgbClr val="0070C0"/>
                </a:solidFill>
              </a:rPr>
              <a:t> </a:t>
            </a:r>
            <a:r>
              <a:rPr lang="es-ES" sz="3200" b="1" dirty="0"/>
              <a:t>de los datos de la víctima. Se muestra un mensaje para el usuario que incluye el </a:t>
            </a:r>
            <a:r>
              <a:rPr lang="es-ES" sz="3200" b="1" dirty="0" err="1">
                <a:solidFill>
                  <a:srgbClr val="0070C0"/>
                </a:solidFill>
              </a:rPr>
              <a:t>assymetric</a:t>
            </a:r>
            <a:r>
              <a:rPr lang="es-ES" sz="3200" b="1" dirty="0">
                <a:solidFill>
                  <a:srgbClr val="0070C0"/>
                </a:solidFill>
              </a:rPr>
              <a:t> </a:t>
            </a:r>
            <a:r>
              <a:rPr lang="es-ES" sz="3200" b="1" dirty="0" err="1">
                <a:solidFill>
                  <a:srgbClr val="0070C0"/>
                </a:solidFill>
              </a:rPr>
              <a:t>ciphertext</a:t>
            </a:r>
            <a:r>
              <a:rPr lang="es-ES" sz="3200" b="1" dirty="0">
                <a:solidFill>
                  <a:srgbClr val="0070C0"/>
                </a:solidFill>
              </a:rPr>
              <a:t> </a:t>
            </a:r>
            <a:r>
              <a:rPr lang="es-ES" sz="3200" b="1" dirty="0"/>
              <a:t>y cómo pagar el rescate. La víctima envía el </a:t>
            </a:r>
            <a:r>
              <a:rPr lang="es-ES" sz="3200" b="1" dirty="0" err="1">
                <a:solidFill>
                  <a:srgbClr val="0070C0"/>
                </a:solidFill>
              </a:rPr>
              <a:t>ciphertext</a:t>
            </a:r>
            <a:r>
              <a:rPr lang="es-ES" sz="3200" b="1" dirty="0">
                <a:solidFill>
                  <a:srgbClr val="0070C0"/>
                </a:solidFill>
              </a:rPr>
              <a:t> </a:t>
            </a:r>
            <a:r>
              <a:rPr lang="es-ES" sz="3200" b="1" dirty="0"/>
              <a:t>junto con el monto del pago a un atacante.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rgbClr val="FF0000"/>
                </a:solidFill>
              </a:rPr>
              <a:t>[</a:t>
            </a:r>
            <a:r>
              <a:rPr lang="en-US" sz="3200" b="1" dirty="0" err="1">
                <a:solidFill>
                  <a:srgbClr val="FF0000"/>
                </a:solidFill>
              </a:rPr>
              <a:t>atacante</a:t>
            </a:r>
            <a:r>
              <a:rPr lang="en-US" sz="3200" b="1" dirty="0">
                <a:solidFill>
                  <a:srgbClr val="FF0000"/>
                </a:solidFill>
              </a:rPr>
              <a:t> → </a:t>
            </a:r>
            <a:r>
              <a:rPr lang="en-US" sz="3200" b="1" dirty="0" err="1">
                <a:solidFill>
                  <a:srgbClr val="FF0000"/>
                </a:solidFill>
              </a:rPr>
              <a:t>víctima</a:t>
            </a:r>
            <a:r>
              <a:rPr lang="en-US" sz="3200" b="1" dirty="0">
                <a:solidFill>
                  <a:srgbClr val="FF0000"/>
                </a:solidFill>
              </a:rPr>
              <a:t>] </a:t>
            </a:r>
            <a:r>
              <a:rPr lang="es-ES" sz="3200" b="1" dirty="0"/>
              <a:t>El atacante recibe el pago, descifra el texto con la clave privada del atacante y envía el </a:t>
            </a:r>
            <a:r>
              <a:rPr lang="es-ES" sz="3200" b="1" i="1" dirty="0" err="1">
                <a:solidFill>
                  <a:srgbClr val="FFC000"/>
                </a:solidFill>
              </a:rPr>
              <a:t>symmetric</a:t>
            </a:r>
            <a:r>
              <a:rPr lang="es-ES" sz="3200" b="1" i="1" dirty="0">
                <a:solidFill>
                  <a:srgbClr val="FFC000"/>
                </a:solidFill>
              </a:rPr>
              <a:t> </a:t>
            </a:r>
            <a:r>
              <a:rPr lang="es-ES" sz="3200" b="1" i="1" dirty="0" err="1">
                <a:solidFill>
                  <a:srgbClr val="FFC000"/>
                </a:solidFill>
              </a:rPr>
              <a:t>key</a:t>
            </a:r>
            <a:r>
              <a:rPr lang="es-ES" sz="3200" b="1" dirty="0"/>
              <a:t> a la víctima. La víctima descifra los datos cifrados con el </a:t>
            </a:r>
            <a:r>
              <a:rPr lang="es-ES" sz="3200" b="1" i="1" dirty="0" err="1">
                <a:solidFill>
                  <a:srgbClr val="FFC000"/>
                </a:solidFill>
              </a:rPr>
              <a:t>symmetric</a:t>
            </a:r>
            <a:r>
              <a:rPr lang="es-ES" sz="3200" b="1" i="1" dirty="0">
                <a:solidFill>
                  <a:srgbClr val="FFC000"/>
                </a:solidFill>
              </a:rPr>
              <a:t> </a:t>
            </a:r>
            <a:r>
              <a:rPr lang="es-ES" sz="3200" b="1" i="1" dirty="0" err="1">
                <a:solidFill>
                  <a:srgbClr val="FFC000"/>
                </a:solidFill>
              </a:rPr>
              <a:t>key</a:t>
            </a:r>
            <a:r>
              <a:rPr lang="es-ES" sz="3200" b="1" dirty="0"/>
              <a:t> necesaria para completar el </a:t>
            </a:r>
            <a:r>
              <a:rPr lang="en-US" sz="3200" i="1" dirty="0" err="1"/>
              <a:t>cryptoviral</a:t>
            </a:r>
            <a:r>
              <a:rPr lang="en-US" sz="3200" i="1" dirty="0"/>
              <a:t> extortion</a:t>
            </a:r>
            <a:r>
              <a:rPr lang="es-ES" sz="3200" b="1" dirty="0"/>
              <a:t>.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58570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468775DC-C458-452B-B494-CBFA066AAFA0}" vid="{10EEBE7C-0769-4F35-B6EB-5940E3BEB5F4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1566889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2012-05-23T08:44:00+00:00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TP102901017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836753</LocLastLocAttemptVersionLookup>
    <IsSearchable xmlns="4873beb7-5857-4685-be1f-d57550cc96cc">true</IsSearchable>
    <TemplateTemplateType xmlns="4873beb7-5857-4685-be1f-d57550cc96cc">PowerPoint Design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REDMOND\v-anij</DisplayName>
        <AccountId>2469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B5C6E15-39DC-470B-9445-F754B94580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098515-0C12-46CF-BC7C-69B4A13CD5FA}">
  <ds:schemaRefs>
    <ds:schemaRef ds:uri="http://purl.org/dc/terms/"/>
    <ds:schemaRef ds:uri="http://www.w3.org/XML/1998/namespace"/>
    <ds:schemaRef ds:uri="http://purl.org/dc/dcmitype/"/>
    <ds:schemaRef ds:uri="http://schemas.microsoft.com/office/2006/metadata/properties"/>
    <ds:schemaRef ds:uri="4873beb7-5857-4685-be1f-d57550cc96cc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746CFF6F-D9AA-4BC0-911A-0A135677191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77</TotalTime>
  <Words>812</Words>
  <Application>Microsoft Office PowerPoint</Application>
  <PresentationFormat>Widescreen</PresentationFormat>
  <Paragraphs>71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Athena</vt:lpstr>
      <vt:lpstr>Candara</vt:lpstr>
      <vt:lpstr>Consolas</vt:lpstr>
      <vt:lpstr>Tech Computer 16x9</vt:lpstr>
      <vt:lpstr>Ransomware</vt:lpstr>
      <vt:lpstr>¿Qué es Ransomware?</vt:lpstr>
      <vt:lpstr>El primer ataque Ransomware registrado</vt:lpstr>
      <vt:lpstr>¿Cómo se obtiene el Ransomware?</vt:lpstr>
      <vt:lpstr>PowerPoint Presentation</vt:lpstr>
      <vt:lpstr>Un escenario típico…</vt:lpstr>
      <vt:lpstr>Un escenario típico…</vt:lpstr>
      <vt:lpstr>Notas de rescate</vt:lpstr>
      <vt:lpstr>Concepto: cryptoviral extortion</vt:lpstr>
      <vt:lpstr>Cryptoviral extortion</vt:lpstr>
      <vt:lpstr>Algunas Estadísticas</vt:lpstr>
      <vt:lpstr>Infecciones Ransomware por año (miles)</vt:lpstr>
      <vt:lpstr>Infecciones Ransomware por mes (miles)</vt:lpstr>
      <vt:lpstr>Cantidad típica del rescate por año  </vt:lpstr>
      <vt:lpstr>Infecciones de Ransomware entre el consumidor y la empresa</vt:lpstr>
      <vt:lpstr>Detecciones de Ransomware por región</vt:lpstr>
      <vt:lpstr>PowerPoint Presentation</vt:lpstr>
      <vt:lpstr>Ejemplos de ataques a Empresas</vt:lpstr>
      <vt:lpstr>Otras Empresas afectadas</vt:lpstr>
      <vt:lpstr>¿Cuántas personas pagan?</vt:lpstr>
      <vt:lpstr>Cómo proteger nuestro sistema</vt:lpstr>
      <vt:lpstr>Cómo protegen las empresas sus sistemas</vt:lpstr>
      <vt:lpstr>Gracias por su atención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Ανάκτηση Πληροφορίας</dc:title>
  <dc:creator>Andy Messy</dc:creator>
  <cp:lastModifiedBy>Andy Messy</cp:lastModifiedBy>
  <cp:revision>75</cp:revision>
  <dcterms:created xsi:type="dcterms:W3CDTF">2018-01-29T23:31:33Z</dcterms:created>
  <dcterms:modified xsi:type="dcterms:W3CDTF">2018-05-23T18:40:09Z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